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08788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088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138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97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70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581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474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0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25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318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54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67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E8C36-996E-4411-9254-11ACF2BF7F7C}" type="datetimeFigureOut">
              <a:rPr lang="ru-RU" smtClean="0"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7C3F8-E4AB-427C-846A-F0EAA788A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27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2D23DD0E9169DE54D01999A1A35A42EBBD52C9C249FC5BEB369F8F659C8F95208E5A7D3A24116F01D5506D50C371BFA3C3967988C4CD937A0EEC666FI4p3F" TargetMode="External"/><Relationship Id="rId2" Type="http://schemas.openxmlformats.org/officeDocument/2006/relationships/hyperlink" Target="consultantplus://offline/ref=2D23DD0E9169DE54D01999A1A35A42EBBD52C9C249FC5BEB369F8F659C8F95208E5A7D3A24116F01D5506D52C371BFA3C3967988C4CD937A0EEC666FI4p3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000" spc="-20" dirty="0" smtClean="0">
                <a:effectLst/>
                <a:latin typeface="Arial Narrow" panose="020B0606020202030204" pitchFamily="34" charset="0"/>
                <a:ea typeface="Times New Roman"/>
                <a:cs typeface="Angsana New" panose="02020603050405020304" pitchFamily="18" charset="-34"/>
              </a:rPr>
              <a:t>О проведении конкурсного отбора проектов по благоустройству сельских территорий для предоставления субсидий местным бюджетам из областного бюджета на реализацию мероприятий по благоустройству сельских территорий на 2024 год</a:t>
            </a:r>
            <a:endParaRPr lang="ru-RU" sz="2000" dirty="0">
              <a:latin typeface="Arial Narrow" panose="020B0606020202030204" pitchFamily="34" charset="0"/>
              <a:cs typeface="Angsana New" panose="02020603050405020304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409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 Narrow" panose="020B0606020202030204" pitchFamily="34" charset="0"/>
              </a:rPr>
              <a:t>г. Киров 2023 год</a:t>
            </a:r>
            <a:endParaRPr lang="ru-RU" sz="1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819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 Narrow" panose="020B0606020202030204" pitchFamily="34" charset="0"/>
              </a:rPr>
              <a:t>Цели расходования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>
            <a:noAutofit/>
          </a:bodyPr>
          <a:lstStyle/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Порядок предоставления и распределения субсидий местным бюджетам из областного бюджета на реализацию мероприятий по благоустройству сельских территорий (Приложение</a:t>
            </a:r>
            <a:r>
              <a:rPr lang="ru-RU" sz="1200" b="0" i="0" u="none" strike="noStrike" dirty="0" smtClean="0">
                <a:latin typeface="Arial Narrow" panose="020B0606020202030204" pitchFamily="34" charset="0"/>
              </a:rPr>
              <a:t> № 4 к Подпрограмме «Комплексное развитие сельских территорий Кировской области):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создание и обустройство зон отдыха, спортивных и детских игровых площадок, площадок для занятия адаптивной физической культурой и адаптивным спортом для лиц с ограниченными возможностями здоровья;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организация освещения территории, включая архитектурную подсветку зданий, строений, сооружений, в том числе с использованием энергосберегающих технологий;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организация пешеходных коммуникаций, в том числе тротуаров, аллей, велосипедных дорожек, тропинок;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создание и обустройство мест автомобильных и велосипедных парковок;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ремонтно-восстановительные работы улично-дорожной сети и дворовых проездов;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организация оформления фасадов (внешнего вида) зданий (административных зданий, объектов социальной сферы, объектов инфраструктуры и др.), находящихся в муниципальной собственности, а также установка (обустройство) ограждений, прилегающих к общественным территориям, газонных и тротуарных ограждений;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обустройство территории в целях обеспечения беспрепятственного передвижения инвалидов и других маломобильных групп населения;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организация ливневых стоков;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обустройство общественных колодцев и водоразборных колонок;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обустройство площадок накопления твердых коммунальных отходов;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сохранение и восстановление природных ландшафтов и историко-культурных памятников.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Проекты должны реализовываться на территории одного населенного пункта, за исключением следующих направлений: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обустройства общественных колодцев и водоразборных колонок;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обустройства площадок накопления твердых коммунальных отходов;</a:t>
            </a:r>
          </a:p>
          <a:p>
            <a:pPr algn="just"/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организации освещения территории, включая архитектурную подсветку зданий, строений, сооружений, в том числе с использованием энергосберегающих технологий.</a:t>
            </a:r>
          </a:p>
          <a:p>
            <a:pPr marL="0" indent="444500" algn="just">
              <a:buNone/>
            </a:pPr>
            <a:r>
              <a:rPr lang="ru-RU" sz="1200" b="0" i="0" u="none" strike="noStrike" baseline="0" dirty="0" smtClean="0">
                <a:latin typeface="Arial Narrow" panose="020B0606020202030204" pitchFamily="34" charset="0"/>
              </a:rPr>
              <a:t>Элементы благоустройства и виды работ, включаемые в состав проектов, определяются в соответствии с правовым актом министерства сельского хозяйства и продовольствия Кировской области</a:t>
            </a:r>
            <a:r>
              <a:rPr lang="ru-RU" sz="1200" dirty="0" smtClean="0">
                <a:latin typeface="Arial Narrow" panose="020B0606020202030204" pitchFamily="34" charset="0"/>
              </a:rPr>
              <a:t>  (распоряжение  министерства сельского хозяйства и продовольствия Кировской области от 05.05.2022 </a:t>
            </a:r>
            <a:r>
              <a:rPr lang="en-US" sz="1200" dirty="0" smtClean="0">
                <a:latin typeface="Arial Narrow" panose="020B0606020202030204" pitchFamily="34" charset="0"/>
              </a:rPr>
              <a:t>N 45</a:t>
            </a:r>
            <a:r>
              <a:rPr lang="ru-RU" sz="1200" dirty="0" smtClean="0">
                <a:latin typeface="Arial Narrow" panose="020B0606020202030204" pitchFamily="34" charset="0"/>
              </a:rPr>
              <a:t>).</a:t>
            </a:r>
            <a:endParaRPr lang="en-US" sz="1200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049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 Narrow" panose="020B0606020202030204" pitchFamily="34" charset="0"/>
              </a:rPr>
              <a:t>Требования к заявителю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ru-RU" sz="1400" b="0" i="0" u="none" strike="noStrike" baseline="0" dirty="0" smtClean="0">
                <a:latin typeface="Arial Narrow" panose="020B0606020202030204" pitchFamily="34" charset="0"/>
              </a:rPr>
              <a:t>Соответствие направлениям расходования субсидии, установленным </a:t>
            </a:r>
            <a:r>
              <a:rPr lang="ru-RU" sz="1400" b="0" i="0" strike="noStrike" baseline="0" dirty="0" smtClean="0">
                <a:solidFill>
                  <a:srgbClr val="0000FF"/>
                </a:solidFill>
                <a:latin typeface="Arial Narrow" panose="020B0606020202030204" pitchFamily="34" charset="0"/>
                <a:hlinkClick r:id="rId2"/>
              </a:rPr>
              <a:t>пунктом 3 Порядка предоставления и распределения субсидий местным бюджетам из областного бюджета на реализацию мероприятий по благоустройству сельских территорий (приложение № 4 к подпрограмме «Комплексное развитие сельских территорий Кировской области» (приложение № 6 к Государственной программе) государственной программы Кировской области «Развитие агропромышленного комплекса»)</a:t>
            </a:r>
            <a:r>
              <a:rPr lang="ru-RU" sz="1400" b="0" i="0" u="none" strike="noStrike" baseline="0" dirty="0" smtClean="0">
                <a:solidFill>
                  <a:srgbClr val="0000FF"/>
                </a:solidFill>
                <a:latin typeface="Arial Narrow" panose="020B0606020202030204" pitchFamily="34" charset="0"/>
                <a:hlinkClick r:id="rId2"/>
              </a:rPr>
              <a:t>;</a:t>
            </a:r>
          </a:p>
          <a:p>
            <a:pPr algn="just"/>
            <a:r>
              <a:rPr lang="ru-RU" sz="1400" b="0" i="0" u="none" strike="noStrike" baseline="0" dirty="0" smtClean="0">
                <a:latin typeface="Arial Narrow" panose="020B0606020202030204" pitchFamily="34" charset="0"/>
              </a:rPr>
              <a:t>Соответствие размеру субсидии – 70% от стоимости проекта,</a:t>
            </a:r>
            <a:r>
              <a:rPr lang="ru-RU" sz="1400" b="0" i="0" u="none" strike="noStrike" dirty="0" smtClean="0">
                <a:latin typeface="Arial Narrow" panose="020B0606020202030204" pitchFamily="34" charset="0"/>
              </a:rPr>
              <a:t> </a:t>
            </a:r>
            <a:r>
              <a:rPr lang="ru-RU" sz="1400" b="0" i="0" u="none" strike="noStrike" baseline="0" dirty="0" smtClean="0">
                <a:latin typeface="Arial Narrow" panose="020B0606020202030204" pitchFamily="34" charset="0"/>
              </a:rPr>
              <a:t>но не более 2 млн. рублей;</a:t>
            </a:r>
            <a:endParaRPr lang="ru-RU" sz="1400" dirty="0" smtClean="0">
              <a:solidFill>
                <a:srgbClr val="0000FF"/>
              </a:solidFill>
              <a:latin typeface="Arial Narrow" panose="020B0606020202030204" pitchFamily="34" charset="0"/>
              <a:hlinkClick r:id="rId3"/>
            </a:endParaRPr>
          </a:p>
          <a:p>
            <a:pPr marL="0" indent="355600" algn="ctr"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anose="020B0606020202030204" pitchFamily="34" charset="0"/>
                <a:hlinkClick r:id="rId3"/>
              </a:rPr>
              <a:t>Пример расчета размера субсидии:</a:t>
            </a:r>
          </a:p>
          <a:p>
            <a:pPr marL="0" indent="355600" algn="just"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anose="020B0606020202030204" pitchFamily="34" charset="0"/>
                <a:hlinkClick r:id="rId3"/>
              </a:rPr>
              <a:t>Стоимость проекта 2 800,00000 тыс. рублей;</a:t>
            </a:r>
          </a:p>
          <a:p>
            <a:pPr marL="0" indent="355600" algn="just"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anose="020B0606020202030204" pitchFamily="34" charset="0"/>
                <a:hlinkClick r:id="rId3"/>
              </a:rPr>
              <a:t>сумма субсидии 1 960, 00000 (ФБ 1 940,40000 (99%) + ОБ 19,60000 (1%));</a:t>
            </a:r>
          </a:p>
          <a:p>
            <a:pPr marL="0" indent="355600" algn="just"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anose="020B0606020202030204" pitchFamily="34" charset="0"/>
                <a:hlinkClick r:id="rId3"/>
              </a:rPr>
              <a:t>софинансирование из местного бюджета не менее 5 % от стоимости проекта 140,00000;</a:t>
            </a:r>
          </a:p>
          <a:p>
            <a:pPr marL="0" indent="355600" algn="just"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anose="020B0606020202030204" pitchFamily="34" charset="0"/>
                <a:hlinkClick r:id="rId3"/>
              </a:rPr>
              <a:t>софинансирование из внебюджетных источников 700,00000.</a:t>
            </a:r>
            <a:endParaRPr lang="ru-RU" sz="1400" b="0" i="0" u="none" strike="noStrike" baseline="0" dirty="0" smtClean="0">
              <a:solidFill>
                <a:srgbClr val="0000FF"/>
              </a:solidFill>
              <a:latin typeface="Arial Narrow" panose="020B0606020202030204" pitchFamily="34" charset="0"/>
              <a:hlinkClick r:id="rId3"/>
            </a:endParaRPr>
          </a:p>
          <a:p>
            <a:pPr algn="just"/>
            <a:r>
              <a:rPr lang="ru-RU" sz="1400" b="0" i="0" u="none" strike="noStrike" baseline="0" dirty="0" smtClean="0">
                <a:latin typeface="Arial Narrow" panose="020B0606020202030204" pitchFamily="34" charset="0"/>
              </a:rPr>
              <a:t>Соответствие проекта по благоустройству сельских территорий элементам благоустройства и видам работ, включаемым в состав проектов (распоряжение министерства сельского хозяйства и продовольствия Кировской области от 05.05.2022 № 45);</a:t>
            </a:r>
          </a:p>
          <a:p>
            <a:pPr algn="just"/>
            <a:r>
              <a:rPr lang="ru-RU" sz="1400" b="0" i="0" u="none" strike="noStrike" baseline="0" dirty="0" smtClean="0">
                <a:latin typeface="Arial Narrow" panose="020B0606020202030204" pitchFamily="34" charset="0"/>
              </a:rPr>
              <a:t>Реализация проекта по благоустройству сельских территорий на сельской территории.</a:t>
            </a:r>
          </a:p>
        </p:txBody>
      </p:sp>
    </p:spTree>
    <p:extLst>
      <p:ext uri="{BB962C8B-B14F-4D97-AF65-F5344CB8AC3E}">
        <p14:creationId xmlns:p14="http://schemas.microsoft.com/office/powerpoint/2010/main" val="361397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 Narrow" panose="020B0606020202030204" pitchFamily="34" charset="0"/>
              </a:rPr>
              <a:t>Перечень документов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1. Паспорт проекта;</a:t>
            </a:r>
            <a:endParaRPr lang="ru-RU" sz="1050" dirty="0" smtClean="0">
              <a:effectLst/>
              <a:latin typeface="Arial Narrow" panose="020B0606020202030204" pitchFamily="34" charset="0"/>
              <a:ea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2. Перечень проектов (в том числе в формате </a:t>
            </a:r>
            <a:r>
              <a:rPr lang="en-US" sz="1050" dirty="0" smtClean="0">
                <a:effectLst/>
                <a:latin typeface="Arial Narrow" panose="020B0606020202030204" pitchFamily="34" charset="0"/>
                <a:ea typeface="Calibri"/>
              </a:rPr>
              <a:t>Excel)</a:t>
            </a: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;</a:t>
            </a:r>
            <a:endParaRPr lang="ru-RU" sz="1050" dirty="0" smtClean="0">
              <a:effectLst/>
              <a:latin typeface="Arial Narrow" panose="020B0606020202030204" pitchFamily="34" charset="0"/>
              <a:ea typeface="Times New Roman"/>
            </a:endParaRPr>
          </a:p>
          <a:p>
            <a:pPr marL="0" indent="34290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3. Копия сметного расчета стоимости проекта по благоустройству сельских территорий в ценах, сложившихся по состоянию на год подачи заявки, произведенного с применением федеральных единичных расценок, при наличии положительного результата проверки достоверности определения сметной стоимости отдельных видов работ и объектов  в случаях и порядке, которые установлены постановлением Правительства Кировской области от 25.06.2020 № 345-П «О проверке сметной стоимости отдельных видов работ и объектов»;</a:t>
            </a:r>
            <a:endParaRPr lang="ru-RU" sz="1050" dirty="0" smtClean="0">
              <a:effectLst/>
              <a:latin typeface="Arial Narrow" panose="020B0606020202030204" pitchFamily="34" charset="0"/>
              <a:ea typeface="Times New Roman"/>
            </a:endParaRPr>
          </a:p>
          <a:p>
            <a:pPr marL="0" indent="34290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4. Копии документов, подтверждающих результаты общественного обсуждения проекта по благоустройству сельских территорий (протоколы собраний, сходов, опросов граждан, общественных слушаний и т. д.), подтверждающих совместное участие муниципальных образований Кировской области, граждан, юридических лиц и индивидуальных предпринимателей в реализации проекта по благоустройству сельских территорий;</a:t>
            </a:r>
            <a:endParaRPr lang="ru-RU" sz="1050" dirty="0" smtClean="0">
              <a:effectLst/>
              <a:latin typeface="Arial Narrow" panose="020B0606020202030204" pitchFamily="34" charset="0"/>
              <a:ea typeface="Times New Roman"/>
            </a:endParaRPr>
          </a:p>
          <a:p>
            <a:pPr marL="0" indent="34290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5. Гарантийное письмо, подписанное главой муниципального образования Кировской области, подтверждающее выделение из местного бюджета необходимых объемов бюджетных ассигнований в целях софинансирования проекта по благоустройству сельских территорий (</a:t>
            </a:r>
            <a:r>
              <a:rPr lang="ru-RU" sz="1050" dirty="0" err="1" smtClean="0">
                <a:effectLst/>
                <a:latin typeface="Arial Narrow" panose="020B0606020202030204" pitchFamily="34" charset="0"/>
                <a:ea typeface="Calibri"/>
              </a:rPr>
              <a:t>пообъектно</a:t>
            </a: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);</a:t>
            </a:r>
            <a:endParaRPr lang="ru-RU" sz="1050" dirty="0" smtClean="0">
              <a:effectLst/>
              <a:latin typeface="Arial Narrow" panose="020B0606020202030204" pitchFamily="34" charset="0"/>
              <a:ea typeface="Times New Roman"/>
            </a:endParaRPr>
          </a:p>
          <a:p>
            <a:pPr marL="0" indent="342900" algn="just">
              <a:lnSpc>
                <a:spcPct val="150000"/>
              </a:lnSpc>
              <a:spcAft>
                <a:spcPts val="0"/>
              </a:spcAft>
              <a:buNone/>
              <a:tabLst>
                <a:tab pos="541338" algn="l"/>
              </a:tabLst>
            </a:pP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6. Письмо муниципального образования Кировской области, подтверждающее планируемое софинансирование проекта</a:t>
            </a:r>
            <a:b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</a:b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по благоустройству сельских территорий за счет средств из внебюджетных источников, с приложением копий писем хозяйствующих субъектов (</a:t>
            </a:r>
            <a:r>
              <a:rPr lang="ru-RU" sz="1050" dirty="0" err="1" smtClean="0">
                <a:effectLst/>
                <a:latin typeface="Arial Narrow" panose="020B0606020202030204" pitchFamily="34" charset="0"/>
                <a:ea typeface="Calibri"/>
              </a:rPr>
              <a:t>пообъектно</a:t>
            </a: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);</a:t>
            </a:r>
            <a:endParaRPr lang="ru-RU" sz="1050" dirty="0" smtClean="0">
              <a:effectLst/>
              <a:latin typeface="Arial Narrow" panose="020B0606020202030204" pitchFamily="34" charset="0"/>
              <a:ea typeface="Times New Roman"/>
            </a:endParaRPr>
          </a:p>
          <a:p>
            <a:pPr marL="0" indent="34290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7. Карту-схему расположения автомобильной дороги (дворового проезда) в сельском населенном пункте (в случае реализации направления «ремонтно-восстановительные работы улично-дорожной сети и дворовых проездов»);</a:t>
            </a:r>
            <a:endParaRPr lang="ru-RU" sz="1050" dirty="0" smtClean="0">
              <a:effectLst/>
              <a:latin typeface="Arial Narrow" panose="020B0606020202030204" pitchFamily="34" charset="0"/>
              <a:ea typeface="Times New Roman"/>
            </a:endParaRPr>
          </a:p>
          <a:p>
            <a:pPr marL="0" indent="34290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8.  Акт обследования автомобильной дороги (дворового проезда)на предмет определения технического состояния и о целесообразности выполнения необходимого вида работ (капитальный ремонт или ремонт) (в случае реализации направления «ремонтно-восстановительные работы улично-дорожной сети и дворовых проездов»);</a:t>
            </a:r>
            <a:endParaRPr lang="ru-RU" sz="1050" dirty="0" smtClean="0">
              <a:effectLst/>
              <a:latin typeface="Arial Narrow" panose="020B0606020202030204" pitchFamily="34" charset="0"/>
              <a:ea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9. Дефектную ведомость (в случае реализации направления «ремонтно-восстановительные работы улично-дорожной сети и дворовых проездов»);</a:t>
            </a:r>
            <a:endParaRPr lang="ru-RU" sz="1050" dirty="0" smtClean="0">
              <a:effectLst/>
              <a:latin typeface="Arial Narrow" panose="020B0606020202030204" pitchFamily="34" charset="0"/>
              <a:ea typeface="Times New Roman"/>
            </a:endParaRPr>
          </a:p>
          <a:p>
            <a:pPr indent="0">
              <a:buNone/>
            </a:pPr>
            <a:r>
              <a:rPr lang="ru-RU" sz="1050" dirty="0" smtClean="0">
                <a:effectLst/>
                <a:latin typeface="Arial Narrow" panose="020B0606020202030204" pitchFamily="34" charset="0"/>
                <a:ea typeface="Calibri"/>
              </a:rPr>
              <a:t>10. Опись документов.</a:t>
            </a:r>
            <a:endParaRPr lang="ru-RU" sz="105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724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 Narrow" panose="020B0606020202030204" pitchFamily="34" charset="0"/>
              </a:rPr>
              <a:t>Сроки и порядок представления документов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Arial Narrow" panose="020B0606020202030204" pitchFamily="34" charset="0"/>
              </a:rPr>
              <a:t>Срок представления документов: 30.10.2023 – 02.11.2023</a:t>
            </a:r>
          </a:p>
          <a:p>
            <a:pPr marL="0" indent="0">
              <a:buNone/>
            </a:pPr>
            <a:r>
              <a:rPr lang="ru-RU" sz="1600" dirty="0" smtClean="0">
                <a:latin typeface="Arial Narrow" panose="020B0606020202030204" pitchFamily="34" charset="0"/>
              </a:rPr>
              <a:t>Документы представляются  на бумажном носителе и в электронном виде.</a:t>
            </a:r>
          </a:p>
          <a:p>
            <a:pPr marL="0" indent="0">
              <a:buNone/>
            </a:pPr>
            <a:r>
              <a:rPr lang="ru-RU" sz="1600" dirty="0" smtClean="0">
                <a:latin typeface="Arial Narrow" panose="020B0606020202030204" pitchFamily="34" charset="0"/>
              </a:rPr>
              <a:t>Адрес представления документов:</a:t>
            </a:r>
          </a:p>
          <a:p>
            <a:pPr marL="0" indent="0">
              <a:buNone/>
            </a:pPr>
            <a:r>
              <a:rPr lang="ru-RU" sz="1600" spc="-20" dirty="0" smtClean="0">
                <a:effectLst/>
                <a:latin typeface="Arial Narrow" panose="020B0606020202030204" pitchFamily="34" charset="0"/>
                <a:ea typeface="Times New Roman"/>
              </a:rPr>
              <a:t>г. Киров, ул. </a:t>
            </a:r>
            <a:r>
              <a:rPr lang="ru-RU" sz="1600" spc="-20" dirty="0" err="1" smtClean="0">
                <a:effectLst/>
                <a:latin typeface="Arial Narrow" panose="020B0606020202030204" pitchFamily="34" charset="0"/>
                <a:ea typeface="Times New Roman"/>
              </a:rPr>
              <a:t>Дерендяева</a:t>
            </a:r>
            <a:r>
              <a:rPr lang="ru-RU" sz="1600" spc="-20" dirty="0" smtClean="0">
                <a:effectLst/>
                <a:latin typeface="Arial Narrow" panose="020B0606020202030204" pitchFamily="34" charset="0"/>
                <a:ea typeface="Times New Roman"/>
              </a:rPr>
              <a:t>, 23, кабинет 333.</a:t>
            </a:r>
          </a:p>
          <a:p>
            <a:pPr marL="0" indent="0">
              <a:buNone/>
            </a:pPr>
            <a:r>
              <a:rPr lang="ru-RU" sz="1600" spc="-20" dirty="0" smtClean="0">
                <a:effectLst/>
                <a:latin typeface="Arial Narrow" panose="020B0606020202030204" pitchFamily="34" charset="0"/>
                <a:ea typeface="Times New Roman"/>
              </a:rPr>
              <a:t>Контактный телефон: (8332) 27-27-38 (доб. 3841), Царегородцев Иван Владимирович</a:t>
            </a:r>
            <a:endParaRPr lang="ru-RU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651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 Narrow" panose="020B0606020202030204" pitchFamily="34" charset="0"/>
              </a:rPr>
              <a:t>КРИТЕРИИ ОЦЕНКИ ПРОЕКТОВ ПО БЛАГОУСТРОЙСТВУ СЕЛЬСКИХ ТЕРРИТОРИЙ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01035"/>
              </p:ext>
            </p:extLst>
          </p:nvPr>
        </p:nvGraphicFramePr>
        <p:xfrm>
          <a:off x="746394" y="1581721"/>
          <a:ext cx="7651212" cy="4525963"/>
        </p:xfrm>
        <a:graphic>
          <a:graphicData uri="http://schemas.openxmlformats.org/drawingml/2006/table">
            <a:tbl>
              <a:tblPr/>
              <a:tblGrid>
                <a:gridCol w="369222"/>
                <a:gridCol w="4008637"/>
                <a:gridCol w="2312559"/>
                <a:gridCol w="960794"/>
              </a:tblGrid>
              <a:tr h="474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N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Наименование критерия, единица измерения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Оценка в баллах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1.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Количество граждан, проголосовавших за участие в реализации проекта (процентов от общей численности населенного пункта</a:t>
                      </a:r>
                      <a:r>
                        <a:rPr lang="ru-RU" sz="1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до 10 включительно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свыше 10 до 25 включительно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свыше 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Стоимость проекта (тысяч рублей)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до 100 включительно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свыше 100 до 1000 включительно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свыше 1000 до 2000 включительно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свыше 2 000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3.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Доля средств из внебюджетных источников, направляемых на реализацию проекта (процентов</a:t>
                      </a:r>
                      <a:r>
                        <a:rPr lang="ru-RU" sz="1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до 10 включительно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свыше 10 до 30 включительно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свыше 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43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4.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Наличие сельскохозяйственного производства на территории населенного пункта, в котором реализуется проект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производство сельскохозяйственной продукции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4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Calibri"/>
                          <a:cs typeface="Times New Roman"/>
                        </a:rPr>
                        <a:t>отсутствие производства сельскохозяйственной продукции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909" marR="38909" marT="64011" marB="640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82880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856</Words>
  <Application>Microsoft Office PowerPoint</Application>
  <PresentationFormat>Экран (4:3)</PresentationFormat>
  <Paragraphs>84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 проведении конкурсного отбора проектов по благоустройству сельских территорий для предоставления субсидий местным бюджетам из областного бюджета на реализацию мероприятий по благоустройству сельских территорий на 2024 год</vt:lpstr>
      <vt:lpstr>Цели расходования</vt:lpstr>
      <vt:lpstr>Требования к заявителю</vt:lpstr>
      <vt:lpstr>Перечень документов</vt:lpstr>
      <vt:lpstr>Сроки и порядок представления документов</vt:lpstr>
      <vt:lpstr>КРИТЕРИИ ОЦЕНКИ ПРОЕКТОВ ПО БЛАГОУСТРОЙСТВУ СЕЛЬСКИХ ТЕРРИТОРИЙ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проведении конкурсного отбора проектов по благоустройству сельских территорий для предоставления субсидий местным бюджетам из областного бюджета на реализацию мероприятий по благоустройству сельских территорий на 2024 год</dc:title>
  <dc:creator>Admin</dc:creator>
  <cp:lastModifiedBy>Admin</cp:lastModifiedBy>
  <cp:revision>24</cp:revision>
  <cp:lastPrinted>2023-10-27T06:30:24Z</cp:lastPrinted>
  <dcterms:created xsi:type="dcterms:W3CDTF">2023-10-27T04:54:39Z</dcterms:created>
  <dcterms:modified xsi:type="dcterms:W3CDTF">2023-10-27T06:31:02Z</dcterms:modified>
</cp:coreProperties>
</file>