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71" r:id="rId4"/>
    <p:sldId id="257" r:id="rId5"/>
    <p:sldId id="272" r:id="rId6"/>
    <p:sldId id="266" r:id="rId7"/>
    <p:sldId id="273" r:id="rId8"/>
    <p:sldId id="275" r:id="rId9"/>
    <p:sldId id="274" r:id="rId10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89486" autoAdjust="0"/>
  </p:normalViewPr>
  <p:slideViewPr>
    <p:cSldViewPr>
      <p:cViewPr>
        <p:scale>
          <a:sx n="100" d="100"/>
          <a:sy n="100" d="100"/>
        </p:scale>
        <p:origin x="-194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F8A8D172-51E0-4C0F-BD53-9A8EFC8CD3F6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E7519F12-5FB2-4E2C-98AB-E25CEE86F06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3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11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63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75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271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236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38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39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93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63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3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24A1-4AF7-4E5B-861C-BDA12D948F30}" type="datetimeFigureOut">
              <a:rPr lang="ru-RU" smtClean="0"/>
              <a:t>26.10.2023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19660-DE8C-40F3-8342-DAC26128810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15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C5455B05BE37BC2436375C3C94E4B7C3077273FDD0BED006D4B68E21F786290CC0F22520477A3C1421E263AC69BD56B328E5CCA0ED3CC6BkBXC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04856" cy="2920970"/>
          </a:xfrm>
          <a:noFill/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приёме документов, </a:t>
            </a:r>
            <a:b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предоставления субсидии местным бюджетам из областного бюджета на строительство (приобретение) жилого помещения на сельских территориях, по договору найма жилого помещения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https://i.pinimg.com/originals/f4/fb/5b/f4fb5b5e245cc0a587a7fded9060b2f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33056"/>
            <a:ext cx="3456384" cy="244827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3267"/>
            <a:ext cx="7893072" cy="54143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4003253" y="3429000"/>
            <a:ext cx="102688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dirty="0"/>
              <a:t>2023 </a:t>
            </a:r>
            <a:r>
              <a:rPr lang="ru-RU" dirty="0" smtClean="0"/>
              <a:t>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5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Право на участие имеют муниципальные районы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муниципальные округа, городские и сельские поселения Кировской области, планирующие развитие жилищного строительства на сельских 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территориях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81919"/>
              </p:ext>
            </p:extLst>
          </p:nvPr>
        </p:nvGraphicFramePr>
        <p:xfrm>
          <a:off x="683568" y="1628800"/>
          <a:ext cx="7787208" cy="48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4906888"/>
              </a:tblGrid>
              <a:tr h="1192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Варианты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Документы</a:t>
                      </a:r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02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 Гражданин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-3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Постоянно проживающий на сельской </a:t>
                      </a:r>
                      <a:r>
                        <a:rPr lang="ru-RU" sz="12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территориях, работающие по трудовому договору не менее 1 года,  признан нуждающимся в улучшении жилищных условий </a:t>
                      </a:r>
                      <a:r>
                        <a:rPr lang="ru-RU" sz="1200" b="0" i="0" u="none" strike="noStrike" kern="1200" spc="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основании 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статьи 51 Жилищного кодекса Российской Федерации.</a:t>
                      </a:r>
                    </a:p>
                    <a:p>
                      <a:pPr algn="l"/>
                      <a:endParaRPr lang="ru-RU" sz="1200" b="1" i="0" u="none" strike="noStrike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8017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Заявление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гражданина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Копии документов, удостоверяющих личности заявителя и членов его семьи;</a:t>
                      </a:r>
                    </a:p>
                    <a:p>
                      <a:pPr lvl="0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копий документов, подтверждающих родственные отношения между лицами, указанными в заявлении в качестве членов семьи;</a:t>
                      </a:r>
                    </a:p>
                    <a:p>
                      <a:pPr lvl="0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копии документов, подтверждающих регистрацию по месту жительства (по месту пребывания) гражданина и членов его семьи;</a:t>
                      </a:r>
                    </a:p>
                    <a:p>
                      <a:pPr lvl="0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признание нуждающимся в улучшении жилищных условий или постоянное проживание совместно с родителями (в том числе усыновителями) и (или) полнородными и неполнородными братьями и сестрами, дедушками (бабушками) при отсутствии в собственности жилого помещения (жилого дома) на сельских территориях в границах муниципального района (городского округа), в котором гражданин постоянно проживает (зарегистрирован).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копии трудовой книжки (копии трудового договора) или информации о трудовой деятельности.</a:t>
                      </a:r>
                    </a:p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согласие на обработку персональных данных, </a:t>
                      </a:r>
                    </a:p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копию СНИЛС</a:t>
                      </a:r>
                    </a:p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выписку ЕГРН</a:t>
                      </a:r>
                      <a:endParaRPr lang="ru-RU" sz="1200" b="0" i="0" u="none" strike="noStrike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100" b="0" i="0" u="none" strike="noStrike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46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852082"/>
              </p:ext>
            </p:extLst>
          </p:nvPr>
        </p:nvGraphicFramePr>
        <p:xfrm>
          <a:off x="457200" y="436593"/>
          <a:ext cx="8147248" cy="5916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5266928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Варианты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Документы</a:t>
                      </a:r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480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 Гражданин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Гражданин, изъявивший желание постоянно проживать на сельских территориях,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 выполнении  условий: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(фактическое проживание, регистрация, </a:t>
                      </a:r>
                      <a:r>
                        <a:rPr lang="ru-RU" sz="14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отсутствие в собственности жилого помещения (жилого дома) на сельских территориях в границах муниципального района (городского поселения, муниципального округа, городского округа), в который гражданин изъявил желание переехать на постоянное место жительства;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3992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Заявление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гражданина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Копии документов, удостоверяющих личности заявителя и членов его семьи;</a:t>
                      </a:r>
                    </a:p>
                    <a:p>
                      <a:pPr lvl="0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копий документов, подтверждающих родственные отношения между лицами, указанными в заявлении в качестве членов семьи;</a:t>
                      </a:r>
                    </a:p>
                    <a:p>
                      <a:pPr lvl="0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копии документов, подтверждающих регистрацию по месту жительства (по месту пребывания) гражданина и членов его семьи;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копии трудовой книжки (копии трудового договора) или информации о трудовой деятельности.</a:t>
                      </a:r>
                    </a:p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документ о регистрации</a:t>
                      </a:r>
                    </a:p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согласие на обработку персональных данных, </a:t>
                      </a:r>
                    </a:p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копию СНИЛС</a:t>
                      </a:r>
                    </a:p>
                    <a:p>
                      <a:r>
                        <a:rPr lang="ru-RU" sz="1400" b="0" i="0" u="none" strike="noStrike" kern="1200" baseline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выписку ЕГРН</a:t>
                      </a:r>
                      <a:endParaRPr lang="ru-RU" sz="1400" b="0" i="0" u="none" strike="noStrike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/>
                      <a:endParaRPr lang="ru-RU" sz="1200" b="0" i="0" u="none" strike="noStrike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100" b="0" i="0" u="none" strike="noStrike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52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844" y="274637"/>
            <a:ext cx="4918252" cy="706091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t">
            <a:noAutofit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31.05.2019 № 696, Приложение № 3):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940152" y="332657"/>
            <a:ext cx="244827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1366" y="980728"/>
            <a:ext cx="3312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Источники финансирования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80 %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федерального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и областного бюджета;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20 %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местного бюджета и работодателя; (местный бюджет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708920"/>
            <a:ext cx="4032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2. Размер общей площади: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 кв.м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для 1 гражданина и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семью из 2 и из 3 человек.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• 18 кв. м. – на каждого члена семьи при численности из 4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чел. и более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Расчетная стоимость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жилья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 1 кв.м на 2023 г.  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71 351 руб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1574050"/>
            <a:ext cx="4176464" cy="42627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для приобретения жилого дома в собственность гражданина: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5 лет работы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10 %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10 лет работы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1 %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нарушен трудовой договор,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теряет право выкупа</a:t>
            </a:r>
          </a:p>
          <a:p>
            <a:pPr>
              <a:spcAft>
                <a:spcPts val="600"/>
              </a:spcAft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жилья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введенного в эксплуатацию не ранее чем за 3 года до заключения государственного (муниципального) контракта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работодателем является государственное, муниципальное учреждение в социальной сфере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муниципального образования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1%.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2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92211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Критериями отбора муниципальных образований для предоставления субсидии являются: 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075240" cy="5184576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Наличие списка граждан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получателей жилья по договору найма жилого помещения.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Наличие заявления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приложением документов, указанных в пункте 8 Положения и согласие на обработку персональных данных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Наличие заявки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предоставление субсидии на очередной финансовый год и плановый период.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Наличие сформированного земельного участка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поставленного на кадастровый учет, находящегося в муниципальной собственности или в государственной неразграниченной собственности в распоряжении муниципального образования в границах населенного пункта.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Наличие сметы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строительство жилого помещения (жилого дома), утвержденной главой муниципального образования.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Наличие проектной документации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имеющей положительное заключение государственной экспертизы в соответствии с требованиями, установленными законодательством о градостроительной деятельности, - в случае строительства многоквартирного жилого дома.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 Копию решения органа местного самоуправления муниципального образования, подтверждающего участие муниципального образования в реализации мероприятий по строительству жилья, предоставляемого по договору найма жилого помещения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(гарантийное письмо).</a:t>
            </a:r>
          </a:p>
          <a:p>
            <a:pPr marL="0" indent="0"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Найти хорошего подрядчика и построить дом за 1 год!!!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2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BC95AC4-F379-78E2-9C03-3631B1D43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60648"/>
            <a:ext cx="8013576" cy="11430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DA9FFAB-932B-85E0-B523-D5A1682CA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196752"/>
            <a:ext cx="7992888" cy="504056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24000" algn="just">
              <a:buAutoNum type="arabicPeriod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Приложениями №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Правилам предоставления и распределения субсидий из федерального бюджета бюджетам субъектам субъектов Российской Федерации на развитие жилищного строительства на сельских территориях и повышение уровня благоустройства домовладений, являющимся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приложением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программе Российской Федерации «Комплексное развитие сельских территорий», утвержденной постановлением Правительства Российской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31.05.2019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696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24000" algn="just">
              <a:buAutoNum type="arabicPeriod"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аспоряжением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сельского хозяйства и продовольствия Кировской области от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12.01.2023 № 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стоимости одного квадратного метра общей площади жилья на сельских территориях Кировской области на 2023 год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(в редакции распоряжения от 27.09.2023 № 88).</a:t>
            </a:r>
          </a:p>
          <a:p>
            <a:pPr marL="0" indent="-32400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3.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формирования, утверждения и изменения списков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sz="1400" b="1" dirty="0">
                <a:latin typeface="Times New Roman"/>
                <a:ea typeface="Times New Roman"/>
              </a:rPr>
              <a:t>мероприятий </a:t>
            </a:r>
            <a:r>
              <a:rPr lang="ru-RU" sz="1400" dirty="0">
                <a:latin typeface="Times New Roman"/>
                <a:ea typeface="Times New Roman"/>
              </a:rPr>
              <a:t>по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0" indent="-324000" algn="just">
              <a:buNone/>
            </a:pPr>
            <a:r>
              <a:rPr lang="ru-RU" sz="1400" dirty="0" smtClean="0">
                <a:latin typeface="Times New Roman"/>
                <a:ea typeface="Times New Roman"/>
              </a:rPr>
              <a:t>        строительству</a:t>
            </a:r>
            <a:r>
              <a:rPr lang="ru-RU" sz="1400" dirty="0">
                <a:latin typeface="Times New Roman"/>
                <a:ea typeface="Times New Roman"/>
              </a:rPr>
              <a:t> (приобретению) жилого помещения (жилого дома) на сельских </a:t>
            </a:r>
            <a:r>
              <a:rPr lang="ru-RU" sz="1400" dirty="0" smtClean="0">
                <a:latin typeface="Times New Roman"/>
                <a:ea typeface="Times New Roman"/>
              </a:rPr>
              <a:t>территориях,</a:t>
            </a:r>
            <a:endParaRPr lang="ru-RU" sz="1400" dirty="0">
              <a:latin typeface="Times New Roman"/>
              <a:ea typeface="Times New Roman"/>
            </a:endParaRPr>
          </a:p>
          <a:p>
            <a:pPr marL="0" indent="-324000" algn="just">
              <a:buNone/>
            </a:pPr>
            <a:r>
              <a:rPr lang="ru-RU" sz="1400" dirty="0">
                <a:latin typeface="Times New Roman"/>
                <a:ea typeface="Times New Roman"/>
              </a:rPr>
              <a:t> </a:t>
            </a:r>
            <a:r>
              <a:rPr lang="ru-RU" sz="1400" dirty="0" smtClean="0">
                <a:latin typeface="Times New Roman"/>
                <a:ea typeface="Times New Roman"/>
              </a:rPr>
              <a:t>       предоставляемого </a:t>
            </a:r>
            <a:r>
              <a:rPr lang="ru-RU" sz="1400" dirty="0">
                <a:latin typeface="Times New Roman"/>
                <a:ea typeface="Times New Roman"/>
              </a:rPr>
              <a:t>гражданам по договору найма жилого помещения, утвержден </a:t>
            </a:r>
            <a:r>
              <a:rPr lang="ru-RU" sz="1400" b="1" dirty="0">
                <a:latin typeface="Times New Roman"/>
                <a:ea typeface="Times New Roman"/>
              </a:rPr>
              <a:t>распоряжением</a:t>
            </a:r>
            <a:r>
              <a:rPr lang="ru-RU" sz="1400" dirty="0">
                <a:latin typeface="Times New Roman"/>
                <a:ea typeface="Times New Roman"/>
              </a:rPr>
              <a:t>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0" indent="-324000" algn="just">
              <a:buNone/>
            </a:pPr>
            <a:r>
              <a:rPr lang="ru-RU" sz="1400" dirty="0" smtClean="0">
                <a:latin typeface="Times New Roman"/>
                <a:ea typeface="Times New Roman"/>
              </a:rPr>
              <a:t>        министерства сельского </a:t>
            </a:r>
            <a:r>
              <a:rPr lang="ru-RU" sz="1400" dirty="0">
                <a:latin typeface="Times New Roman"/>
                <a:ea typeface="Times New Roman"/>
              </a:rPr>
              <a:t>хозяйства и продовольствия Кировской области </a:t>
            </a:r>
            <a:r>
              <a:rPr lang="ru-RU" sz="1600" b="1" dirty="0">
                <a:solidFill>
                  <a:srgbClr val="7030A0"/>
                </a:solidFill>
                <a:latin typeface="Times New Roman"/>
                <a:ea typeface="Times New Roman"/>
              </a:rPr>
              <a:t>от 18.10.2023 № </a:t>
            </a:r>
            <a:r>
              <a:rPr lang="ru-RU" sz="1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90.</a:t>
            </a:r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32400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  «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агропромышленного комплекса», утвержденной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Правительства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32400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Кировской области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23.12.2019 № 690-П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редакции постановления Правительства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32400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Кировской  области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23.09.2023 № 508-П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53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6540500" y="7905750"/>
            <a:ext cx="1847850" cy="0"/>
          </a:xfrm>
          <a:prstGeom prst="line">
            <a:avLst/>
          </a:prstGeom>
          <a:ln>
            <a:solidFill>
              <a:sysClr val="windowText" lastClr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928100" y="7910513"/>
            <a:ext cx="1565275" cy="4762"/>
          </a:xfrm>
          <a:prstGeom prst="line">
            <a:avLst/>
          </a:prstGeom>
          <a:ln>
            <a:solidFill>
              <a:sysClr val="windowText" lastClr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325685"/>
              </p:ext>
            </p:extLst>
          </p:nvPr>
        </p:nvGraphicFramePr>
        <p:xfrm>
          <a:off x="611559" y="404664"/>
          <a:ext cx="8024441" cy="5845717"/>
        </p:xfrm>
        <a:graphic>
          <a:graphicData uri="http://schemas.openxmlformats.org/drawingml/2006/table">
            <a:tbl>
              <a:tblPr/>
              <a:tblGrid>
                <a:gridCol w="738391"/>
                <a:gridCol w="1316649"/>
                <a:gridCol w="738391"/>
                <a:gridCol w="809561"/>
                <a:gridCol w="587154"/>
                <a:gridCol w="569362"/>
                <a:gridCol w="587154"/>
                <a:gridCol w="542673"/>
                <a:gridCol w="604947"/>
                <a:gridCol w="604947"/>
                <a:gridCol w="489295"/>
                <a:gridCol w="435917"/>
              </a:tblGrid>
              <a:tr h="253962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7031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Сводный список граждан – получателей жилья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по договорам найма жилых помещений на соответствующий финансовый период                                                                                                                                       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502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 dirty="0">
                          <a:effectLst/>
                          <a:latin typeface="Times New Roman"/>
                        </a:rPr>
                        <a:t>   (наименование муниципального образования)                                </a:t>
                      </a: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               </a:t>
                      </a:r>
                      <a:endParaRPr lang="ru-RU" sz="7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176">
                <a:tc gridSpan="12">
                  <a:txBody>
                    <a:bodyPr/>
                    <a:lstStyle/>
                    <a:p>
                      <a:pPr algn="ctr" fontAlgn="ctr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58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Фамилия, имя, отчество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Место работы, должность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Сфера занятости (АПК, ветеринарная деятельность, социальная сфера, иное)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Количес-твенный состав семьи, чел.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Размер общей площади жилья,                            кв. м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Стоимость    1 кв. м общей площади жилья, рублей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Объем средств, предусмотренный на строительство (приобретение) жилья, тысяч рублей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всего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2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в том числе средства: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33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федераль-ного бюджета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бюджета субъекта Российской Федерации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местного бюджета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внебюджетных источников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6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186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 dirty="0">
                          <a:effectLst/>
                          <a:latin typeface="Times New Roman"/>
                        </a:rPr>
                        <a:t>(наименование муниципального района, сельского поселения/городского округа, сельского населенного пункта)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6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Всего по району (городскому округу)*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Итого по субъекту Российской Федерации*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76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767">
                <a:tc gridSpan="12"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* Указывается количество участников.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950">
                <a:tc rowSpan="2" gridSpan="2"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Глава района (округа)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34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  (подпись)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(расшифровка подписи)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6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М.П. (при наличии)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7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Ответственный исполнитель: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_____________________________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(расшифровка подписи)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52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            (должность)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                 </a:t>
                      </a:r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60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«_____»___________ 20___ г.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6257925" y="6858000"/>
            <a:ext cx="1838325" cy="0"/>
          </a:xfrm>
          <a:prstGeom prst="line">
            <a:avLst/>
          </a:prstGeom>
          <a:ln>
            <a:solidFill>
              <a:sysClr val="windowText" lastClr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248400" y="7962900"/>
            <a:ext cx="1847850" cy="0"/>
          </a:xfrm>
          <a:prstGeom prst="line">
            <a:avLst/>
          </a:prstGeom>
          <a:ln>
            <a:solidFill>
              <a:sysClr val="windowText" lastClr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636000" y="7967663"/>
            <a:ext cx="1565275" cy="4762"/>
          </a:xfrm>
          <a:prstGeom prst="line">
            <a:avLst/>
          </a:prstGeom>
          <a:ln>
            <a:solidFill>
              <a:sysClr val="windowText" lastClr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61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9846"/>
            <a:ext cx="5040560" cy="63654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619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692695"/>
            <a:ext cx="7920880" cy="5801649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241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3314</TotalTime>
  <Words>1061</Words>
  <Application>Microsoft Office PowerPoint</Application>
  <PresentationFormat>Экран (4:3)</PresentationFormat>
  <Paragraphs>167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 приёме документов,  для предоставления субсидии местным бюджетам из областного бюджета на строительство (приобретение) жилого помещения на сельских территориях, по договору найма жилого помещения</vt:lpstr>
      <vt:lpstr>Право на участие имеют муниципальные районы и муниципальные округа, городские и сельские поселения Кировской области, планирующие развитие жилищного строительства на сельских территориях.</vt:lpstr>
      <vt:lpstr>Презентация PowerPoint</vt:lpstr>
      <vt:lpstr>постановление Правительства Российской Федерации от 31.05.2019 № 696, Приложение № 3):</vt:lpstr>
      <vt:lpstr>Критериями отбора муниципальных образований для предоставления субсидии являются:  </vt:lpstr>
      <vt:lpstr>Основные нормативные правовые акты.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федеральном проекте "Современный облик сельских территорий" государственной программы Российской Федерации "Комплексное развитие сельских территорий"</dc:title>
  <dc:creator>Admin</dc:creator>
  <cp:lastModifiedBy>OMF5</cp:lastModifiedBy>
  <cp:revision>211</cp:revision>
  <cp:lastPrinted>2023-05-16T07:13:21Z</cp:lastPrinted>
  <dcterms:created xsi:type="dcterms:W3CDTF">2022-08-02T06:21:41Z</dcterms:created>
  <dcterms:modified xsi:type="dcterms:W3CDTF">2023-10-26T14:17:44Z</dcterms:modified>
</cp:coreProperties>
</file>